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68" r:id="rId3"/>
    <p:sldId id="266" r:id="rId4"/>
    <p:sldId id="267" r:id="rId5"/>
    <p:sldId id="269" r:id="rId6"/>
    <p:sldId id="265" r:id="rId7"/>
    <p:sldId id="264" r:id="rId8"/>
    <p:sldId id="272" r:id="rId9"/>
    <p:sldId id="274" r:id="rId10"/>
    <p:sldId id="270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7" r:id="rId22"/>
    <p:sldId id="286" r:id="rId23"/>
    <p:sldId id="288" r:id="rId24"/>
    <p:sldId id="290" r:id="rId25"/>
    <p:sldId id="296" r:id="rId26"/>
    <p:sldId id="291" r:id="rId27"/>
    <p:sldId id="292" r:id="rId28"/>
    <p:sldId id="293" r:id="rId29"/>
    <p:sldId id="294" r:id="rId30"/>
    <p:sldId id="295" r:id="rId31"/>
    <p:sldId id="297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3"/>
    <p:restoredTop sz="94694"/>
  </p:normalViewPr>
  <p:slideViewPr>
    <p:cSldViewPr snapToGrid="0">
      <p:cViewPr varScale="1">
        <p:scale>
          <a:sx n="115" d="100"/>
          <a:sy n="115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DEFC-972C-6159-36E8-738AEE96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Programming Career for Everybody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C3934-7074-2A18-C2B3-E0267517C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path to the master programmer</a:t>
            </a:r>
          </a:p>
          <a:p>
            <a:endParaRPr lang="en-US" dirty="0"/>
          </a:p>
          <a:p>
            <a:r>
              <a:rPr lang="en-US" dirty="0"/>
              <a:t>Dr. Charles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13823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1178-E27E-0692-FF1F-EFBBDBCA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IHTS (2012)</a:t>
            </a:r>
          </a:p>
        </p:txBody>
      </p:sp>
      <p:pic>
        <p:nvPicPr>
          <p:cNvPr id="9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49D41ADD-AB32-9296-D118-A16A7CE1FA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" b="9137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7AB0D-BDFF-A553-1EF8-95D4E6F0F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Coursera founded in 2012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 Michigan was a founding partner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only public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Internet History, Technology, and Security was one of the "original six" from U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Build during the "secret phase" of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Based on two weeks of SI502 (Python)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Intended as an experiment to teach non-trivial technology to liberal arts students by moving slowly and building gradually</a:t>
            </a:r>
          </a:p>
        </p:txBody>
      </p:sp>
    </p:spTree>
    <p:extLst>
      <p:ext uri="{BB962C8B-B14F-4D97-AF65-F5344CB8AC3E}">
        <p14:creationId xmlns:p14="http://schemas.microsoft.com/office/powerpoint/2010/main" val="113301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991D-FA8F-6D4B-4C04-F3F61342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26" y="457200"/>
            <a:ext cx="4202399" cy="1600200"/>
          </a:xfrm>
        </p:spPr>
        <p:txBody>
          <a:bodyPr>
            <a:normAutofit/>
          </a:bodyPr>
          <a:lstStyle/>
          <a:p>
            <a:r>
              <a:rPr lang="en-US" sz="4400" dirty="0"/>
              <a:t>Coursera (2012)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1BEE-04FA-EE83-4D58-A3941DADA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9626" y="2057400"/>
            <a:ext cx="4202399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only had Learning Tools Interoperability…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could build a fully auto-graded course in a very short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helped code LTI 1.1 in Coursera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became a publisher (like Pearson)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Coursera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Canvas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FutureLearn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09D0062-0E8C-0B69-E354-F9B7B2CCF0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 r="272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61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de-facto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348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Applications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Everybody (2017)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CF3485-5AF7-4AF8-B0CB-B4CF2C6262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20" r="1018" b="-1"/>
          <a:stretch/>
        </p:blipFill>
        <p:spPr>
          <a:xfrm>
            <a:off x="554416" y="170560"/>
            <a:ext cx="6815626" cy="38266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PHP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as SI572 / SI664 /  SI364 (2012 – 2017)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3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webinar&#10;&#10;Description automatically generated">
            <a:extLst>
              <a:ext uri="{FF2B5EF4-FFF2-40B4-BE49-F238E27FC236}">
                <a16:creationId xmlns:a16="http://schemas.microsoft.com/office/drawing/2014/main" id="{3C95B3A1-C0F8-87DB-6558-987ACC46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55" y="130531"/>
            <a:ext cx="6836087" cy="382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Django for Everybody (2020)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Curriculum committee said, "No more PHP!" (2016)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SI664 /  SI364 switched to Django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6AF8AACF-B772-7180-F88D-712DF841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013" y="417220"/>
            <a:ext cx="2390570" cy="33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7E5A45-AD64-CB63-6409-80ECF78D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8" y="130530"/>
            <a:ext cx="6902462" cy="3826645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C81F17E7-B0F9-F04F-7345-62B4829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012" y="392239"/>
            <a:ext cx="2426427" cy="3451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PostgreSQL for Everybody (2021)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Master of Applied Data Science on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SIADS 511 / 611			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Coursera (MADS and Specialization)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3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858CB007-1D29-1AD8-B38C-2E80BE65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47" y="515491"/>
            <a:ext cx="9561026" cy="5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C83C-D36D-BCD3-A019-F184924C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Educational Technology for 25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89638-93FD-3F91-FC6A-B387CB0A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On Coursera</a:t>
            </a:r>
          </a:p>
          <a:p>
            <a:pPr lvl="1"/>
            <a:r>
              <a:rPr lang="en-US" dirty="0"/>
              <a:t>22 courses</a:t>
            </a:r>
          </a:p>
          <a:p>
            <a:pPr lvl="1"/>
            <a:r>
              <a:rPr lang="en-US" dirty="0"/>
              <a:t>Four specializations</a:t>
            </a:r>
          </a:p>
          <a:p>
            <a:r>
              <a:rPr lang="en-US" dirty="0"/>
              <a:t>A solid collection / curriculum</a:t>
            </a:r>
          </a:p>
          <a:p>
            <a:pPr lvl="1"/>
            <a:r>
              <a:rPr lang="en-US" dirty="0"/>
              <a:t>High school</a:t>
            </a:r>
          </a:p>
          <a:p>
            <a:pPr lvl="1"/>
            <a:r>
              <a:rPr lang="en-US" dirty="0"/>
              <a:t>Pre-Computer Science</a:t>
            </a:r>
          </a:p>
          <a:p>
            <a:pPr lvl="1"/>
            <a:r>
              <a:rPr lang="en-US" dirty="0"/>
              <a:t>Adult reskilling</a:t>
            </a:r>
          </a:p>
          <a:p>
            <a:pPr lvl="1"/>
            <a:r>
              <a:rPr lang="en-US" dirty="0"/>
              <a:t>Two year college</a:t>
            </a:r>
          </a:p>
          <a:p>
            <a:pPr lvl="1"/>
            <a:r>
              <a:rPr lang="en-US" dirty="0"/>
              <a:t>On the job training / skills Improvements</a:t>
            </a:r>
          </a:p>
          <a:p>
            <a:r>
              <a:rPr lang="en-US" dirty="0"/>
              <a:t>Ready to integrate into Canvas / Blackboard / Moodle /  Desire2Learn	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34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people sitting on a boat&#10;&#10;Description automatically generated">
            <a:extLst>
              <a:ext uri="{FF2B5EF4-FFF2-40B4-BE49-F238E27FC236}">
                <a16:creationId xmlns:a16="http://schemas.microsoft.com/office/drawing/2014/main" id="{948A324A-E6BE-5F99-9227-812B5A6F8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5725"/>
          <a:stretch/>
        </p:blipFill>
        <p:spPr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7" name="Picture 6" descr="A car with blue and white stripes&#10;&#10;Description automatically generated">
            <a:extLst>
              <a:ext uri="{FF2B5EF4-FFF2-40B4-BE49-F238E27FC236}">
                <a16:creationId xmlns:a16="http://schemas.microsoft.com/office/drawing/2014/main" id="{C24FB97E-AACF-4DC2-5395-EF5D9C6D8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09" b="-1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9" name="Picture 8" descr="A boat on the water&#10;&#10;Description automatically generated">
            <a:extLst>
              <a:ext uri="{FF2B5EF4-FFF2-40B4-BE49-F238E27FC236}">
                <a16:creationId xmlns:a16="http://schemas.microsoft.com/office/drawing/2014/main" id="{B6355A33-F713-F47B-FBCD-49CB0FFC7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01" r="-1" b="17606"/>
          <a:stretch/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A252C-2430-82A7-9E2E-7EAD89CE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923" y="4419108"/>
            <a:ext cx="5505814" cy="1576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Should I slow down or even retire?</a:t>
            </a:r>
          </a:p>
        </p:txBody>
      </p:sp>
    </p:spTree>
    <p:extLst>
      <p:ext uri="{BB962C8B-B14F-4D97-AF65-F5344CB8AC3E}">
        <p14:creationId xmlns:p14="http://schemas.microsoft.com/office/powerpoint/2010/main" val="2467574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ifferent colored points&#10;&#10;Description automatically generated">
            <a:extLst>
              <a:ext uri="{FF2B5EF4-FFF2-40B4-BE49-F238E27FC236}">
                <a16:creationId xmlns:a16="http://schemas.microsoft.com/office/drawing/2014/main" id="{4D724F57-7A6A-0E9F-C218-865C46315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1"/>
          <a:stretch/>
        </p:blipFill>
        <p:spPr>
          <a:xfrm>
            <a:off x="0" y="0"/>
            <a:ext cx="12192000" cy="422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44820-8A49-DF8A-B694-10B2B66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2590800"/>
            <a:ext cx="5818657" cy="3591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64D02-A61B-1D73-3A12-7ED2CD6B25B9}"/>
              </a:ext>
            </a:extLst>
          </p:cNvPr>
          <p:cNvCxnSpPr>
            <a:cxnSpLocks/>
          </p:cNvCxnSpPr>
          <p:nvPr/>
        </p:nvCxnSpPr>
        <p:spPr>
          <a:xfrm flipH="1">
            <a:off x="5624945" y="900545"/>
            <a:ext cx="2466110" cy="1690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0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"Star"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5F8A11-85DE-F7B2-2C9B-389A5064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99" y="365236"/>
            <a:ext cx="8682801" cy="61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4" y="2108668"/>
            <a:ext cx="4960969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kind of job can I get?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59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59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FD9F8A-6658-D15F-1606-5F033143B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2" y="4466399"/>
            <a:ext cx="3408218" cy="21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5" y="2108668"/>
            <a:ext cx="5050910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Would I hire the graduates of my "degree"?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87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87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1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1132B-B6C0-DBC2-7179-E70DD790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7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EE770-62F9-1F56-EE81-96C587DB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If I would not hire my own graduates, what am I even doing?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A Brief Existential Crisis</a:t>
            </a:r>
          </a:p>
        </p:txBody>
      </p:sp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D6A2E1E0-6683-FD06-4575-C33C22318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4" r="2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3200" dirty="0"/>
              <a:t>Why am I here?</a:t>
            </a:r>
          </a:p>
          <a:p>
            <a:r>
              <a:rPr lang="en-US" sz="3200" dirty="0"/>
              <a:t>Have I let my students down? </a:t>
            </a:r>
          </a:p>
          <a:p>
            <a:r>
              <a:rPr lang="en-US" sz="3200" dirty="0"/>
              <a:t>Have I wasted their time?</a:t>
            </a:r>
          </a:p>
          <a:p>
            <a:r>
              <a:rPr lang="en-US" sz="3200" dirty="0"/>
              <a:t>Have I wasted my time?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4128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so many amazing developers over the years</a:t>
            </a:r>
          </a:p>
          <a:p>
            <a:r>
              <a:rPr lang="en-US" sz="2400" dirty="0"/>
              <a:t>Almost no Computer Scientists</a:t>
            </a:r>
          </a:p>
          <a:p>
            <a:r>
              <a:rPr lang="en-US" sz="2400" dirty="0"/>
              <a:t>Self taught / learned from mentors</a:t>
            </a:r>
          </a:p>
          <a:p>
            <a:r>
              <a:rPr lang="en-US" sz="2400" dirty="0"/>
              <a:t>Practical experience in large real-world projects</a:t>
            </a:r>
          </a:p>
          <a:p>
            <a:r>
              <a:rPr lang="en-US" sz="2400" dirty="0"/>
              <a:t>Work to build other people – great mentors</a:t>
            </a:r>
          </a:p>
          <a:p>
            <a:r>
              <a:rPr lang="en-US" sz="2400" dirty="0"/>
              <a:t>Not wizards – but quick learners</a:t>
            </a:r>
          </a:p>
        </p:txBody>
      </p:sp>
    </p:spTree>
    <p:extLst>
      <p:ext uri="{BB962C8B-B14F-4D97-AF65-F5344CB8AC3E}">
        <p14:creationId xmlns:p14="http://schemas.microsoft.com/office/powerpoint/2010/main" val="232976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My next thought..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9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r="20646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Can I develop a series of courses to train the perfect programmer?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25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298079" y="2672080"/>
            <a:ext cx="1095210" cy="151615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632646" y="3729195"/>
            <a:ext cx="1095210" cy="1561198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105969" y="1880303"/>
            <a:ext cx="1095210" cy="158124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645" y="1912844"/>
            <a:ext cx="1095211" cy="151615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542" y="3679634"/>
            <a:ext cx="1111637" cy="158124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908" y="3025167"/>
            <a:ext cx="809984" cy="809984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9873756" y="2771578"/>
            <a:ext cx="2033500" cy="1317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Hired!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37410" y="3412728"/>
            <a:ext cx="460669" cy="174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393289" y="2670924"/>
            <a:ext cx="239356" cy="75923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</p:cNvCxnSpPr>
          <p:nvPr/>
        </p:nvCxnSpPr>
        <p:spPr>
          <a:xfrm flipV="1">
            <a:off x="3727856" y="2670923"/>
            <a:ext cx="37811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3289" y="3430160"/>
            <a:ext cx="239357" cy="107963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</p:cNvCxnSpPr>
          <p:nvPr/>
        </p:nvCxnSpPr>
        <p:spPr>
          <a:xfrm>
            <a:off x="3727856" y="4493524"/>
            <a:ext cx="361686" cy="325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</p:cNvCxnSpPr>
          <p:nvPr/>
        </p:nvCxnSpPr>
        <p:spPr>
          <a:xfrm flipV="1">
            <a:off x="5201179" y="2654651"/>
            <a:ext cx="378114" cy="3254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</p:cNvCxnSpPr>
          <p:nvPr/>
        </p:nvCxnSpPr>
        <p:spPr>
          <a:xfrm flipV="1">
            <a:off x="5201179" y="4509794"/>
            <a:ext cx="38107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6B0FAF-348B-42D6-21A1-66E8619059EB}"/>
              </a:ext>
            </a:extLst>
          </p:cNvPr>
          <p:cNvSpPr/>
          <p:nvPr/>
        </p:nvSpPr>
        <p:spPr>
          <a:xfrm>
            <a:off x="5579293" y="1912847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D5D97-1F93-03B8-73E1-70C51F5DC859}"/>
              </a:ext>
            </a:extLst>
          </p:cNvPr>
          <p:cNvSpPr/>
          <p:nvPr/>
        </p:nvSpPr>
        <p:spPr>
          <a:xfrm>
            <a:off x="5582252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53C14-D2A0-E3AF-1028-1A518103F6D9}"/>
              </a:ext>
            </a:extLst>
          </p:cNvPr>
          <p:cNvSpPr/>
          <p:nvPr/>
        </p:nvSpPr>
        <p:spPr>
          <a:xfrm>
            <a:off x="6996414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CC5F3C-CDF9-C16E-E6C4-2D2CDA83578D}"/>
              </a:ext>
            </a:extLst>
          </p:cNvPr>
          <p:cNvSpPr/>
          <p:nvPr/>
        </p:nvSpPr>
        <p:spPr>
          <a:xfrm>
            <a:off x="6996414" y="1912847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842DF-186D-8EBA-A222-8100D2C65FE4}"/>
              </a:ext>
            </a:extLst>
          </p:cNvPr>
          <p:cNvSpPr/>
          <p:nvPr/>
        </p:nvSpPr>
        <p:spPr>
          <a:xfrm>
            <a:off x="8548285" y="2654651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05F472-2CEA-FC26-7376-872C123A839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690930" y="2670924"/>
            <a:ext cx="30548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75605-8F64-452E-B9FF-0A913ECFD4DA}"/>
              </a:ext>
            </a:extLst>
          </p:cNvPr>
          <p:cNvCxnSpPr>
            <a:cxnSpLocks/>
          </p:cNvCxnSpPr>
          <p:nvPr/>
        </p:nvCxnSpPr>
        <p:spPr>
          <a:xfrm>
            <a:off x="6693889" y="4497538"/>
            <a:ext cx="30252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184872-1387-DE7B-ED9F-4B94D25C07C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108051" y="3412728"/>
            <a:ext cx="440234" cy="10970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3C2D9A-641E-B706-BCEE-DC0C9C84EA8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105092" y="2643004"/>
            <a:ext cx="443193" cy="76972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45">
            <a:extLst>
              <a:ext uri="{FF2B5EF4-FFF2-40B4-BE49-F238E27FC236}">
                <a16:creationId xmlns:a16="http://schemas.microsoft.com/office/drawing/2014/main" id="{57F3A1B6-0ABB-DCAC-3E12-A22C14B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to the Master Programmer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251D44-392C-E085-C1E5-EE0AEE6C9316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>
            <a:off x="9659922" y="3412728"/>
            <a:ext cx="220142" cy="174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77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298079" y="2672080"/>
            <a:ext cx="1095210" cy="151615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632646" y="3729195"/>
            <a:ext cx="1095210" cy="1561198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105969" y="1880303"/>
            <a:ext cx="1095210" cy="158124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645" y="1912844"/>
            <a:ext cx="1095211" cy="151615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542" y="3679634"/>
            <a:ext cx="1111637" cy="158124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908" y="3025167"/>
            <a:ext cx="809984" cy="809984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9873756" y="2771578"/>
            <a:ext cx="2033500" cy="1317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Hired!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37410" y="3412728"/>
            <a:ext cx="460669" cy="174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393289" y="2670924"/>
            <a:ext cx="239356" cy="75923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</p:cNvCxnSpPr>
          <p:nvPr/>
        </p:nvCxnSpPr>
        <p:spPr>
          <a:xfrm flipV="1">
            <a:off x="3727856" y="2670923"/>
            <a:ext cx="37811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3289" y="3430160"/>
            <a:ext cx="239357" cy="107963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</p:cNvCxnSpPr>
          <p:nvPr/>
        </p:nvCxnSpPr>
        <p:spPr>
          <a:xfrm>
            <a:off x="3727856" y="4493524"/>
            <a:ext cx="361686" cy="325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</p:cNvCxnSpPr>
          <p:nvPr/>
        </p:nvCxnSpPr>
        <p:spPr>
          <a:xfrm flipV="1">
            <a:off x="5201179" y="2637476"/>
            <a:ext cx="440234" cy="4971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</p:cNvCxnSpPr>
          <p:nvPr/>
        </p:nvCxnSpPr>
        <p:spPr>
          <a:xfrm flipV="1">
            <a:off x="5201179" y="4509794"/>
            <a:ext cx="38107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D5D97-1F93-03B8-73E1-70C51F5DC859}"/>
              </a:ext>
            </a:extLst>
          </p:cNvPr>
          <p:cNvSpPr/>
          <p:nvPr/>
        </p:nvSpPr>
        <p:spPr>
          <a:xfrm>
            <a:off x="5582252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53C14-D2A0-E3AF-1028-1A518103F6D9}"/>
              </a:ext>
            </a:extLst>
          </p:cNvPr>
          <p:cNvSpPr/>
          <p:nvPr/>
        </p:nvSpPr>
        <p:spPr>
          <a:xfrm>
            <a:off x="6996414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CC5F3C-CDF9-C16E-E6C4-2D2CDA83578D}"/>
              </a:ext>
            </a:extLst>
          </p:cNvPr>
          <p:cNvSpPr/>
          <p:nvPr/>
        </p:nvSpPr>
        <p:spPr>
          <a:xfrm>
            <a:off x="6996414" y="1912847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842DF-186D-8EBA-A222-8100D2C65FE4}"/>
              </a:ext>
            </a:extLst>
          </p:cNvPr>
          <p:cNvSpPr/>
          <p:nvPr/>
        </p:nvSpPr>
        <p:spPr>
          <a:xfrm>
            <a:off x="8548285" y="2654651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</a:t>
            </a:r>
          </a:p>
          <a:p>
            <a:pPr algn="ctr"/>
            <a:r>
              <a:rPr lang="en-US" dirty="0"/>
              <a:t>ship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05F472-2CEA-FC26-7376-872C123A8395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6666369" y="2637477"/>
            <a:ext cx="330045" cy="3344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75605-8F64-452E-B9FF-0A913ECFD4DA}"/>
              </a:ext>
            </a:extLst>
          </p:cNvPr>
          <p:cNvCxnSpPr>
            <a:cxnSpLocks/>
          </p:cNvCxnSpPr>
          <p:nvPr/>
        </p:nvCxnSpPr>
        <p:spPr>
          <a:xfrm>
            <a:off x="6693889" y="4497538"/>
            <a:ext cx="30252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184872-1387-DE7B-ED9F-4B94D25C07C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108051" y="3412728"/>
            <a:ext cx="440234" cy="10970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3C2D9A-641E-B706-BCEE-DC0C9C84EA8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105092" y="2643004"/>
            <a:ext cx="443193" cy="76972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45">
            <a:extLst>
              <a:ext uri="{FF2B5EF4-FFF2-40B4-BE49-F238E27FC236}">
                <a16:creationId xmlns:a16="http://schemas.microsoft.com/office/drawing/2014/main" id="{57F3A1B6-0ABB-DCAC-3E12-A22C14B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to the Master Programmer (draft)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515B6-FEB8-12C2-167C-B50275952947}"/>
              </a:ext>
            </a:extLst>
          </p:cNvPr>
          <p:cNvCxnSpPr>
            <a:cxnSpLocks/>
          </p:cNvCxnSpPr>
          <p:nvPr/>
        </p:nvCxnSpPr>
        <p:spPr>
          <a:xfrm>
            <a:off x="9659922" y="3412728"/>
            <a:ext cx="220142" cy="174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 shot of a cellphone&#10;&#10;Description automatically generated">
            <a:extLst>
              <a:ext uri="{FF2B5EF4-FFF2-40B4-BE49-F238E27FC236}">
                <a16:creationId xmlns:a16="http://schemas.microsoft.com/office/drawing/2014/main" id="{30314D71-8009-C8BF-B70F-B7980221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177" y="1845953"/>
            <a:ext cx="1073192" cy="15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FF6DD-8135-15C6-9EDB-C38C30E1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Sync-O-Matic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5239D-1B2B-FD1D-5B92-F1FD76222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Michigan State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First fully online streamed college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Used RealAudio and 14.4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Windows / Visual Basic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1997 - 1999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B9DF238-0DC1-EFB0-A710-4AB6D5BAAE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27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5876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phone&#10;&#10;Description automatically generated">
            <a:extLst>
              <a:ext uri="{FF2B5EF4-FFF2-40B4-BE49-F238E27FC236}">
                <a16:creationId xmlns:a16="http://schemas.microsoft.com/office/drawing/2014/main" id="{4781A124-F910-63E6-E82A-D86D4D93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232" y="366202"/>
            <a:ext cx="2409010" cy="355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 Programming for Everybody</a:t>
            </a:r>
            <a:r>
              <a:rPr lang="en-US" dirty="0"/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(2023)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Based on the 1978 "C Programming" (45 years later)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Digitized, online, audiobook, accessible, annotated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Auto graders based on an in-browser C Compiler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Took 4 years to develop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466511" y="1817363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FBB311EE-F278-F1DC-4DD6-579AF61F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2" y="229623"/>
            <a:ext cx="5980601" cy="38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83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904615B5-CF58-1BF0-94A2-B79E05C8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35" y="643466"/>
            <a:ext cx="1066232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85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24FAAE-4C7D-FC7A-7501-FFF71589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The Path to the Master Programmer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C8D7D-D26E-4DE0-5F81-8F68735F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If I do this all by myself it will be about four years</a:t>
            </a:r>
          </a:p>
          <a:p>
            <a:r>
              <a:rPr lang="en-US" sz="2400" dirty="0"/>
              <a:t>I have started down the path to build it</a:t>
            </a:r>
          </a:p>
          <a:p>
            <a:r>
              <a:rPr lang="en-US" sz="2400" dirty="0"/>
              <a:t>We will see where the path leads</a:t>
            </a:r>
          </a:p>
          <a:p>
            <a:endParaRPr lang="en-US" sz="2400" dirty="0"/>
          </a:p>
          <a:p>
            <a:r>
              <a:rPr lang="en-US" sz="2400" dirty="0"/>
              <a:t>Any questions?</a:t>
            </a:r>
          </a:p>
        </p:txBody>
      </p:sp>
      <p:pic>
        <p:nvPicPr>
          <p:cNvPr id="15" name="Picture 14" descr="Arrows pointing towards light">
            <a:extLst>
              <a:ext uri="{FF2B5EF4-FFF2-40B4-BE49-F238E27FC236}">
                <a16:creationId xmlns:a16="http://schemas.microsoft.com/office/drawing/2014/main" id="{DB22014A-1225-47CD-F697-675A9FE5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282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8555D8-AE53-34CF-2E16-A019DDDF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Clipboard 2000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E0F60-FE14-8CA6-1271-B3D2342F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r="1" b="1"/>
          <a:stretch/>
        </p:blipFill>
        <p:spPr bwMode="auto">
          <a:xfrm>
            <a:off x="6833699" y="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7438150-5880-50D9-D212-C552F3BAEB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" r="-127" b="-3"/>
          <a:stretch/>
        </p:blipFill>
        <p:spPr>
          <a:xfrm>
            <a:off x="0" y="0"/>
            <a:ext cx="729207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942CE-FB61-B9CD-C79F-8CE4018F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562856"/>
            <a:ext cx="6903721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Complete rewrite – Apple / </a:t>
            </a:r>
            <a:r>
              <a:rPr lang="en-US" sz="2200" dirty="0" err="1"/>
              <a:t>Quicktime</a:t>
            </a:r>
            <a:r>
              <a:rPr lang="en-US" sz="2200" dirty="0"/>
              <a:t> / </a:t>
            </a:r>
            <a:r>
              <a:rPr lang="en-US" sz="2200" dirty="0" err="1"/>
              <a:t>RealBasic</a:t>
            </a: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Taught C++ (EECS 280) </a:t>
            </a:r>
          </a:p>
        </p:txBody>
      </p:sp>
    </p:spTree>
    <p:extLst>
      <p:ext uri="{BB962C8B-B14F-4D97-AF65-F5344CB8AC3E}">
        <p14:creationId xmlns:p14="http://schemas.microsoft.com/office/powerpoint/2010/main" val="308101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207EE-92A5-77E4-5548-3856832F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FLN (2001)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300C1-9F62-F9B9-D3A8-7018095FA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Worked at a web-based education startup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Ford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General Motors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Pepsi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Innovative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Analyze activities and results – adjust search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Personal learning Roadmap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686F79A-4A1F-5958-8501-B0B04112FE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697" r="5697"/>
          <a:stretch>
            <a:fillRect/>
          </a:stretch>
        </p:blipFill>
        <p:spPr>
          <a:xfrm>
            <a:off x="4654296" y="701982"/>
            <a:ext cx="6903720" cy="54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9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A651-F795-E4C9-DB08-DB72385A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Sakai (2002- 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508C0EA-1936-71EF-3242-BBCEBA99EB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548" r="354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1BE1-211D-662E-93F0-0B09E6A8D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788" y="1828800"/>
            <a:ext cx="5418382" cy="4348163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Back to 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Open Source Learning Management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Written in Java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Challenged the established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Blackboard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WebCT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Angel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Desire2Learn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Reached 6% Market Share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Canvas borrowed the Sakai design in 2008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Long story (that continues)</a:t>
            </a:r>
          </a:p>
        </p:txBody>
      </p:sp>
    </p:spTree>
    <p:extLst>
      <p:ext uri="{BB962C8B-B14F-4D97-AF65-F5344CB8AC3E}">
        <p14:creationId xmlns:p14="http://schemas.microsoft.com/office/powerpoint/2010/main" val="71719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556EA0-54CB-0A23-5D93-2F5CFC93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Learning Tools Interoperability (2004 - 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FD66F3D-791E-5FEE-0742-CD0D916A2C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715" r="14715"/>
          <a:stretch/>
        </p:blipFill>
        <p:spPr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90F40-2D6B-1790-4FA1-6AA68DD20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Sakai used our influence to develop LMS interoperability standards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Common Cartridge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Canvas did a better job on these standards then the other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Including Sakai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Long story</a:t>
            </a:r>
          </a:p>
          <a:p>
            <a:pPr marL="228600" lvl="1"/>
            <a:endParaRPr lang="en-US" sz="2000" dirty="0"/>
          </a:p>
          <a:p>
            <a:pPr marL="228600"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671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BA08-1C13-FEB5-C772-6F399FB5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4" y="457200"/>
            <a:ext cx="4254232" cy="1600200"/>
          </a:xfrm>
        </p:spPr>
        <p:txBody>
          <a:bodyPr>
            <a:normAutofit/>
          </a:bodyPr>
          <a:lstStyle/>
          <a:p>
            <a:r>
              <a:rPr lang="en-US" sz="4400" dirty="0"/>
              <a:t>Professor (2007)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BFEEE-91A3-0E83-3904-9FD020CB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794" y="2057400"/>
            <a:ext cx="4254232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University of Michigan School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Liberal arts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Library school with tech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HCI with soft skills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taught SI502 – Python for Librarians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 had to be simple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Students could not fail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Fine tuned for a number of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Placeholder 4" descr="Untitled 2.png">
            <a:extLst>
              <a:ext uri="{FF2B5EF4-FFF2-40B4-BE49-F238E27FC236}">
                <a16:creationId xmlns:a16="http://schemas.microsoft.com/office/drawing/2014/main" id="{C7040D89-FE3A-6FEB-107E-44EAD12307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5" r="615"/>
          <a:stretch/>
        </p:blipFill>
        <p:spPr>
          <a:xfrm>
            <a:off x="4966898" y="837523"/>
            <a:ext cx="690218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ED22-9AE7-674A-5B00-998AA50D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32" y="457200"/>
            <a:ext cx="3932237" cy="1236689"/>
          </a:xfrm>
        </p:spPr>
        <p:txBody>
          <a:bodyPr>
            <a:normAutofit/>
          </a:bodyPr>
          <a:lstStyle/>
          <a:p>
            <a:r>
              <a:rPr lang="en-US" sz="4400" dirty="0" err="1"/>
              <a:t>Tsugi</a:t>
            </a:r>
            <a:r>
              <a:rPr lang="en-US" sz="4400" dirty="0"/>
              <a:t> (2010-)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B48FD8-8A97-9C74-326D-D12FF8EC63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5" r="274"/>
          <a:stretch/>
        </p:blipFill>
        <p:spPr>
          <a:xfrm>
            <a:off x="4751881" y="1552574"/>
            <a:ext cx="7247587" cy="41187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7CE76-0C1E-5A01-1B1A-FF743692D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32" y="1750264"/>
            <a:ext cx="3932237" cy="41187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PHP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Course Authoring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Cartridge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be imported into an LMS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Imported into SI502 each semester</a:t>
            </a:r>
          </a:p>
        </p:txBody>
      </p:sp>
    </p:spTree>
    <p:extLst>
      <p:ext uri="{BB962C8B-B14F-4D97-AF65-F5344CB8AC3E}">
        <p14:creationId xmlns:p14="http://schemas.microsoft.com/office/powerpoint/2010/main" val="101648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210</TotalTime>
  <Words>829</Words>
  <Application>Microsoft Macintosh PowerPoint</Application>
  <PresentationFormat>Widescreen</PresentationFormat>
  <Paragraphs>162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 Programming Career for Everybody</vt:lpstr>
      <vt:lpstr>TV "Star"</vt:lpstr>
      <vt:lpstr>Sync-O-Matic</vt:lpstr>
      <vt:lpstr>Clipboard 2000</vt:lpstr>
      <vt:lpstr>FLN (2001)</vt:lpstr>
      <vt:lpstr>Sakai (2002- )</vt:lpstr>
      <vt:lpstr>Learning Tools Interoperability (2004 - )</vt:lpstr>
      <vt:lpstr>Professor (2007)</vt:lpstr>
      <vt:lpstr>Tsugi (2010-)</vt:lpstr>
      <vt:lpstr>IHTS (2012)</vt:lpstr>
      <vt:lpstr>Coursera (2012)</vt:lpstr>
      <vt:lpstr>PY4E (2013)</vt:lpstr>
      <vt:lpstr>Web Applications for Everybody (2017)</vt:lpstr>
      <vt:lpstr>Django for Everybody (2020)</vt:lpstr>
      <vt:lpstr>PostgreSQL for Everybody (2021)</vt:lpstr>
      <vt:lpstr>PowerPoint Presentation</vt:lpstr>
      <vt:lpstr>In Educational Technology for 25 years</vt:lpstr>
      <vt:lpstr>Should I slow down or even retire?</vt:lpstr>
      <vt:lpstr>PowerPoint Presentation</vt:lpstr>
      <vt:lpstr>PowerPoint Presentation</vt:lpstr>
      <vt:lpstr>PowerPoint Presentation</vt:lpstr>
      <vt:lpstr>PowerPoint Presentation</vt:lpstr>
      <vt:lpstr>If I would not hire my own graduates, what am I even doing?</vt:lpstr>
      <vt:lpstr>A Brief Existential Crisis</vt:lpstr>
      <vt:lpstr>Who would I hire?</vt:lpstr>
      <vt:lpstr>My next thought..</vt:lpstr>
      <vt:lpstr>Can I develop a series of courses to train the perfect programmer?</vt:lpstr>
      <vt:lpstr>The Path to the Master Programmer</vt:lpstr>
      <vt:lpstr>The Path to the Master Programmer (draft)</vt:lpstr>
      <vt:lpstr>C Programming for Everybody (2023)</vt:lpstr>
      <vt:lpstr>PowerPoint Presentation</vt:lpstr>
      <vt:lpstr>The Path to the Master Programmer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17</cp:revision>
  <dcterms:created xsi:type="dcterms:W3CDTF">2024-02-06T01:33:55Z</dcterms:created>
  <dcterms:modified xsi:type="dcterms:W3CDTF">2024-02-07T22:34:36Z</dcterms:modified>
</cp:coreProperties>
</file>